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1"/>
  </p:sldMasterIdLst>
  <p:sldIdLst>
    <p:sldId id="259" r:id="rId2"/>
    <p:sldId id="272" r:id="rId3"/>
    <p:sldId id="271" r:id="rId4"/>
    <p:sldId id="261" r:id="rId5"/>
    <p:sldId id="258" r:id="rId6"/>
    <p:sldId id="260" r:id="rId7"/>
    <p:sldId id="262" r:id="rId8"/>
    <p:sldId id="263" r:id="rId9"/>
    <p:sldId id="264" r:id="rId10"/>
    <p:sldId id="265" r:id="rId11"/>
    <p:sldId id="266" r:id="rId12"/>
    <p:sldId id="257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6966"/>
    <a:srgbClr val="284059"/>
    <a:srgbClr val="EDFCFF"/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3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0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6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48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29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41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02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07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31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830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EA15526-7079-4B7B-987C-1B5FAE11A0FF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07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2/3/2024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718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bigmart-j4jzgxeessegrnnhjqhczg.streamlit.app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1243" y="896620"/>
            <a:ext cx="9440034" cy="2648381"/>
          </a:xfrm>
          <a:noFill/>
          <a:effectLst>
            <a:outerShdw blurRad="76200" dist="88900" dir="5400000" sx="101000" sy="101000" algn="ctr" rotWithShape="0">
              <a:srgbClr val="000000">
                <a:alpha val="98000"/>
              </a:srgbClr>
            </a:outerShdw>
          </a:effectLst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2840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Mart Sales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4450" y="3910650"/>
            <a:ext cx="9440034" cy="785176"/>
          </a:xfrm>
        </p:spPr>
        <p:txBody>
          <a:bodyPr>
            <a:normAutofit/>
          </a:bodyPr>
          <a:lstStyle/>
          <a:p>
            <a:r>
              <a:rPr lang="en-US" sz="2000" b="1" cap="none" dirty="0">
                <a:solidFill>
                  <a:srgbClr val="A569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Group-2 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02B0-9414-40A8-8321-74259CC28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25566"/>
            <a:ext cx="9603275" cy="922283"/>
          </a:xfrm>
        </p:spPr>
        <p:txBody>
          <a:bodyPr>
            <a:normAutofit/>
          </a:bodyPr>
          <a:lstStyle/>
          <a:p>
            <a:pPr algn="ctr"/>
            <a:br>
              <a:rPr lang="en-IN" sz="2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B12E5-29C6-495C-93B9-DE427F029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21933"/>
            <a:ext cx="9603275" cy="3544413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Construction:</a:t>
            </a:r>
            <a:endParaRPr lang="en-I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Algorithm: Random Forest Regressor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 </a:t>
            </a: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Item_Outlet_Sales</a:t>
            </a:r>
            <a:endParaRPr lang="en-IN" sz="16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Below shown is the result :</a:t>
            </a:r>
          </a:p>
          <a:p>
            <a:pPr marL="0" indent="0" algn="just">
              <a:buNone/>
            </a:pPr>
            <a:endParaRPr lang="en-IN" sz="16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EB9AA3-1B30-489D-8B0C-CD54F04EF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086" y="3429000"/>
            <a:ext cx="3795565" cy="226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5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E06E36-DB08-40EF-8CA2-227DA9966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 Essentials:</a:t>
            </a:r>
            <a:endParaRPr lang="en-I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8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Generated Files: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600" b="1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model.sav</a:t>
            </a:r>
            <a:r>
              <a:rPr lang="en-IN" sz="16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Contains the trained model.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600" b="1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scaler.sav</a:t>
            </a:r>
            <a:r>
              <a:rPr lang="en-IN" sz="16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Scales features for model use.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structure allows for efficient utilization and deployment across applications.</a:t>
            </a:r>
          </a:p>
          <a:p>
            <a:pPr marL="0" indent="0" algn="just">
              <a:buNone/>
            </a:pPr>
            <a:endParaRPr lang="en-US" sz="18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151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FA64D-D4B9-9985-E313-359673BE4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47774"/>
            <a:ext cx="9603275" cy="619125"/>
          </a:xfrm>
        </p:spPr>
        <p:txBody>
          <a:bodyPr>
            <a:normAutofit/>
          </a:bodyPr>
          <a:lstStyle/>
          <a:p>
            <a:pPr algn="ctr"/>
            <a:r>
              <a:rPr lang="en-US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endParaRPr lang="en-IN" sz="2400" b="1" cap="none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DB248-BF94-085C-21B8-B7FDE2928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of Deployment :</a:t>
            </a:r>
          </a:p>
          <a:p>
            <a:r>
              <a:rPr lang="en-US" sz="160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Deploying a model at the end of a project is a crucial step that involves making the model available for use in real-world applications.</a:t>
            </a:r>
          </a:p>
          <a:p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Deploying a model using an application(app) provides us several advantages such as </a:t>
            </a:r>
            <a:r>
              <a:rPr lang="en-US" sz="160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making it accessible to a broader audience, Enhanced user experience, Real Time Interaction and Customization.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 :</a:t>
            </a: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Pandas : 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Pandas is a popular open-source Python library used for data manipulation and analysis. </a:t>
            </a:r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Python library that simplifies the process of creating interactive web applications for data science and machine learning projects.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747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F9550-14A5-C140-7DCE-0622D3C09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RandomForestRegressor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RandomForestRegressor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an implementation of the random forest algorithm for regression tasks in the scikit-learn library in Python.</a:t>
            </a:r>
          </a:p>
          <a:p>
            <a:r>
              <a:rPr lang="en-US" sz="16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Scikit-learn : 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Scikit-learn is a comprehensive and widely-used machine learning library in Python that provides a unified toolkit for various machine learning tasks.</a:t>
            </a:r>
          </a:p>
          <a:p>
            <a:r>
              <a:rPr lang="en-US" sz="1600" b="1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Joblib</a:t>
            </a:r>
            <a:r>
              <a:rPr lang="en-US" sz="16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library that provides tools for efficient parallel computing and data serialization.</a:t>
            </a:r>
          </a:p>
          <a:p>
            <a:r>
              <a:rPr lang="en-US" sz="16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Streamlit.io :</a:t>
            </a:r>
            <a:r>
              <a:rPr lang="en-US" sz="1600" dirty="0" err="1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 a free and open-source framework to rapidly build and share beautiful machine learning and data science web apps.</a:t>
            </a: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66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C7D39-663A-0C43-C930-98E9FEEB3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7014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Deployment :</a:t>
            </a:r>
          </a:p>
          <a:p>
            <a:pPr marL="0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Link 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https://bigmart-j4jzgxeessegrnnhjqhczg.streamlit.app/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</a:p>
          <a:p>
            <a:pPr marL="0" indent="0">
              <a:buNone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BD6C8-C883-760F-52C3-06E3CC1FB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2886" y="2965142"/>
            <a:ext cx="8318376" cy="275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5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45D3-8840-E6B8-233D-FA5A5E64F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25118"/>
            <a:ext cx="9603275" cy="628636"/>
          </a:xfrm>
        </p:spPr>
        <p:txBody>
          <a:bodyPr/>
          <a:lstStyle/>
          <a:p>
            <a:pPr algn="ctr"/>
            <a:r>
              <a:rPr lang="en-US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400" b="1" cap="none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4D26B-7E83-3BAF-159C-8A8288D6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solidFill>
                  <a:srgbClr val="040C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the aid of deployment, we can accurately predict the sales of each product across various stores.</a:t>
            </a:r>
            <a:endParaRPr lang="en-IN" sz="1600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69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thank you sign on a white surface&#10;&#10;Description automatically generated">
            <a:extLst>
              <a:ext uri="{FF2B5EF4-FFF2-40B4-BE49-F238E27FC236}">
                <a16:creationId xmlns:a16="http://schemas.microsoft.com/office/drawing/2014/main" id="{3B6BFEED-FFC2-1339-39CA-3278D923F6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6" b="46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6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D0C2C-C8CE-F42D-603C-54816B6EC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78384"/>
            <a:ext cx="9603275" cy="575370"/>
          </a:xfrm>
        </p:spPr>
        <p:txBody>
          <a:bodyPr/>
          <a:lstStyle/>
          <a:p>
            <a:r>
              <a:rPr lang="en-US" sz="2400" b="1" dirty="0">
                <a:solidFill>
                  <a:srgbClr val="37415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Members of Group 2</a:t>
            </a:r>
            <a:endParaRPr lang="en-IN" sz="2400" b="1" dirty="0">
              <a:solidFill>
                <a:srgbClr val="37415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1A5ED-4EAC-5F44-AE51-DB7054AC0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Vyshnavi Kolla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Vivek Kumar Singh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Shilpi Rani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L. Abhishek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Avinash</a:t>
            </a:r>
            <a:endParaRPr lang="en-IN" sz="18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Shubham Eragola</a:t>
            </a:r>
          </a:p>
          <a:p>
            <a:r>
              <a:rPr lang="en-IN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Akhila Joseph</a:t>
            </a:r>
            <a:endParaRPr lang="en-US" sz="18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928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FBB8E-8B67-4180-8164-9BD4EA78A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7565"/>
            <a:ext cx="9603275" cy="721967"/>
          </a:xfrm>
        </p:spPr>
        <p:txBody>
          <a:bodyPr>
            <a:normAutofit fontScale="90000"/>
          </a:bodyPr>
          <a:lstStyle/>
          <a:p>
            <a:br>
              <a:rPr lang="en-US" sz="2800" b="1" dirty="0">
                <a:latin typeface="Times New Roman'"/>
              </a:rPr>
            </a:br>
            <a:r>
              <a:rPr lang="en-US" sz="2700" b="1" dirty="0">
                <a:solidFill>
                  <a:srgbClr val="37415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Contents</a:t>
            </a:r>
            <a:br>
              <a:rPr lang="en-US" sz="2800" b="1" dirty="0">
                <a:latin typeface="Times New Roman'"/>
              </a:rPr>
            </a:br>
            <a:endParaRPr lang="en-IN" sz="2800" b="1" dirty="0">
              <a:latin typeface="Times New Roman'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A6086-925C-4D3E-A9E8-64897928E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Objective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Dataset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</a:t>
            </a:r>
          </a:p>
          <a:p>
            <a:r>
              <a:rPr lang="en-US" sz="180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 &amp; Data Cleaning</a:t>
            </a:r>
          </a:p>
          <a:p>
            <a:r>
              <a:rPr lang="en-US" sz="180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</a:p>
          <a:p>
            <a:r>
              <a:rPr lang="en-US" sz="18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</a:p>
          <a:p>
            <a:r>
              <a:rPr lang="en-US" sz="180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  <a:br>
              <a:rPr lang="en-US" sz="180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54430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F92F5-6068-C13D-D0D4-BF4D8610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1269507"/>
            <a:ext cx="9603275" cy="550414"/>
          </a:xfrm>
        </p:spPr>
        <p:txBody>
          <a:bodyPr>
            <a:normAutofit/>
          </a:bodyPr>
          <a:lstStyle/>
          <a:p>
            <a:pPr algn="ctr"/>
            <a:r>
              <a:rPr lang="en-IN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</a:t>
            </a:r>
            <a:r>
              <a:rPr lang="en-IN" sz="1400" dirty="0"/>
              <a:t> </a:t>
            </a:r>
            <a:r>
              <a:rPr lang="en-IN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CB7C3-A72F-93A1-252E-D4558B2D0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business objective is to develop a predictive model that accurately forecasts the sales of each product across various stores and outlets.</a:t>
            </a:r>
          </a:p>
          <a:p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this model, Big Mart will try to understand the properties of  products and outlets which play a key role in increasing sales.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806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B5A5B-C5FD-A04A-826B-16CAF9728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95375"/>
            <a:ext cx="9603275" cy="758379"/>
          </a:xfrm>
        </p:spPr>
        <p:txBody>
          <a:bodyPr>
            <a:normAutofit/>
          </a:bodyPr>
          <a:lstStyle/>
          <a:p>
            <a:pPr algn="ctr"/>
            <a:r>
              <a:rPr lang="en-IN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en-IN" sz="2400" cap="none" dirty="0">
                <a:effectLst/>
                <a:latin typeface="Helvetica Neue" panose="02000503000000020004" pitchFamily="2" charset="0"/>
              </a:rPr>
              <a:t> </a:t>
            </a:r>
            <a:r>
              <a:rPr lang="en-IN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IN" sz="2400" cap="none" dirty="0">
                <a:effectLst/>
                <a:latin typeface="Helvetica Neue" panose="02000503000000020004" pitchFamily="2" charset="0"/>
              </a:rPr>
              <a:t> 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A0C6F-31BA-8684-9806-3254A2770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contains information on the sales of 1559 different products.</a:t>
            </a:r>
          </a:p>
          <a:p>
            <a:pPr algn="just"/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sales records span across 10 different stores.</a:t>
            </a:r>
          </a:p>
          <a:p>
            <a:pPr algn="just"/>
            <a:r>
              <a:rPr lang="en-US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sales are presumably recorded over a certain period, possibly daily, monthly, or yearly.</a:t>
            </a:r>
          </a:p>
        </p:txBody>
      </p:sp>
    </p:spTree>
    <p:extLst>
      <p:ext uri="{BB962C8B-B14F-4D97-AF65-F5344CB8AC3E}">
        <p14:creationId xmlns:p14="http://schemas.microsoft.com/office/powerpoint/2010/main" val="328805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1D0AF-2E24-0AB5-DAA3-794E84603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23950"/>
            <a:ext cx="9603275" cy="729804"/>
          </a:xfrm>
        </p:spPr>
        <p:txBody>
          <a:bodyPr>
            <a:normAutofit/>
          </a:bodyPr>
          <a:lstStyle/>
          <a:p>
            <a:pPr algn="ctr"/>
            <a:r>
              <a:rPr lang="en-US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LIBRARIES</a:t>
            </a:r>
            <a:r>
              <a:rPr lang="en-US" sz="2400" cap="none" dirty="0"/>
              <a:t> </a:t>
            </a:r>
            <a:r>
              <a:rPr lang="en-US" sz="2400" b="1" cap="none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C2AEF-815D-7ABE-8166-F448C55CB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>
                <a:effectLst/>
                <a:latin typeface="Helvetica Neue" panose="02000503000000020004" pitchFamily="2" charset="0"/>
              </a:rPr>
              <a:t> </a:t>
            </a:r>
            <a:r>
              <a:rPr lang="en-IN" sz="1600" b="1" dirty="0">
                <a:effectLst/>
                <a:latin typeface="Helvetica Neue" panose="02000503000000020004" pitchFamily="2" charset="0"/>
              </a:rPr>
              <a:t>Pandas: </a:t>
            </a:r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python library used for working with datasets.</a:t>
            </a:r>
          </a:p>
          <a:p>
            <a:pPr algn="just"/>
            <a:r>
              <a:rPr lang="en-IN" sz="1600" b="1" dirty="0">
                <a:effectLst/>
                <a:latin typeface="Helvetica Neue" panose="02000503000000020004" pitchFamily="2" charset="0"/>
              </a:rPr>
              <a:t> </a:t>
            </a:r>
            <a:r>
              <a:rPr lang="en-IN" sz="1600" b="1" dirty="0" err="1">
                <a:effectLst/>
                <a:latin typeface="Helvetica Neue" panose="02000503000000020004" pitchFamily="2" charset="0"/>
              </a:rPr>
              <a:t>Numpy</a:t>
            </a:r>
            <a:r>
              <a:rPr lang="en-IN" sz="1600" b="1" dirty="0">
                <a:effectLst/>
                <a:latin typeface="Helvetica Neue" panose="02000503000000020004" pitchFamily="2" charset="0"/>
              </a:rPr>
              <a:t>: </a:t>
            </a:r>
            <a:r>
              <a:rPr lang="en-IN" sz="1600" b="1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to perform a wide variety of mathematical operations on arrays.</a:t>
            </a:r>
          </a:p>
          <a:p>
            <a:pPr algn="just"/>
            <a:r>
              <a:rPr lang="en-IN" sz="1600" b="1" dirty="0">
                <a:latin typeface="Helvetica Neue" panose="02000503000000020004" pitchFamily="2" charset="0"/>
              </a:rPr>
              <a:t> S</a:t>
            </a:r>
            <a:r>
              <a:rPr lang="en-IN" sz="1600" b="1" dirty="0">
                <a:effectLst/>
                <a:latin typeface="Helvetica Neue" panose="02000503000000020004" pitchFamily="2" charset="0"/>
              </a:rPr>
              <a:t>eaborn: </a:t>
            </a:r>
            <a:r>
              <a:rPr lang="en-IN" sz="1600" b="1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for making statistical graphics in pyhton.</a:t>
            </a:r>
          </a:p>
          <a:p>
            <a:pPr algn="just"/>
            <a:r>
              <a:rPr lang="en-IN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IN" sz="1600" b="1" dirty="0" err="1">
                <a:effectLst/>
                <a:latin typeface="Helvetica Neue" panose="02000503000000020004" pitchFamily="2" charset="0"/>
              </a:rPr>
              <a:t>Matplotlib.pyplot</a:t>
            </a:r>
            <a:r>
              <a:rPr lang="en-IN" sz="1600" b="1" dirty="0">
                <a:latin typeface="Helvetica Neue" panose="02000503000000020004" pitchFamily="2" charset="0"/>
              </a:rPr>
              <a:t>: </a:t>
            </a:r>
            <a:r>
              <a:rPr lang="en-IN" sz="1600" b="1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for creating static,animated,and interactive visualization.</a:t>
            </a:r>
          </a:p>
          <a:p>
            <a:pPr algn="just"/>
            <a:r>
              <a:rPr lang="en-IN" sz="1600" b="1" dirty="0">
                <a:effectLst/>
                <a:latin typeface="Helvetica Neue" panose="02000503000000020004" pitchFamily="2" charset="0"/>
              </a:rPr>
              <a:t> Scikit-Learn</a:t>
            </a:r>
            <a:r>
              <a:rPr lang="en-IN" sz="1600" b="1" dirty="0">
                <a:latin typeface="Helvetica Neue" panose="02000503000000020004" pitchFamily="2" charset="0"/>
              </a:rPr>
              <a:t>: </a:t>
            </a:r>
            <a:r>
              <a:rPr lang="en-IN" sz="1600" b="1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1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lso known as sklearn library to implement machine learning models and statistical   modelling.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4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EE89A-C628-4563-B72C-4E0AFBEED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0" y="1228725"/>
            <a:ext cx="9008534" cy="60854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 &amp; DATA CLEANING</a:t>
            </a:r>
            <a:br>
              <a:rPr lang="en-US" sz="2700" b="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4DF58-0871-421C-A321-56A805CC5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37267"/>
            <a:ext cx="9603275" cy="421439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EDA Importance: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EDA visualizes patterns, characteristics, and variable relationships.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Libraries: </a:t>
            </a: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Pandas, Matplotlib, Seaborn, </a:t>
            </a: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Filled Null Values in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Item_Weight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&amp;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Outlet_Size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using "GROUP BY" (based on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Item_Type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&amp;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Outlet_Location_Type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").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Outliers Handling: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Identified outliers via boxplots in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Item_Visibility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&amp;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Item_Outlet_Sales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"CLIP" method to remove outliers.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442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E9AB0-74E3-4BD0-BF01-9D6974795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75267"/>
            <a:ext cx="9603275" cy="626533"/>
          </a:xfrm>
        </p:spPr>
        <p:txBody>
          <a:bodyPr>
            <a:normAutofit fontScale="90000"/>
          </a:bodyPr>
          <a:lstStyle/>
          <a:p>
            <a:br>
              <a:rPr lang="en-IN" sz="2400" b="0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800" b="1" i="0" cap="non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 &amp; Feature Engineering</a:t>
            </a:r>
            <a:endParaRPr lang="en-IN" sz="1800" b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2736B-592C-4565-AA76-CC57C0BFA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Visualizations: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Highlighted relationships between numerical features.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view with both categorical and numerical features.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Engineering:</a:t>
            </a:r>
            <a:endParaRPr lang="en-US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Transformed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Outlet_Establishment_Year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to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Outlet_Age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using "datetime."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Introduced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Item_Type_Category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based on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Item_Identifier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."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Established distinct groups in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Item_Fat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by "</a:t>
            </a:r>
            <a:r>
              <a:rPr lang="en-US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Item_Type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."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59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D96BE-A4CB-42EF-968A-71943F31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210733"/>
            <a:ext cx="9603275" cy="3505200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endParaRPr lang="en-IN" sz="1600" b="1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endParaRPr lang="en-IN" sz="1600" b="1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  <a:tabLst>
                <a:tab pos="2243138" algn="l"/>
              </a:tabLst>
            </a:pPr>
            <a:r>
              <a:rPr lang="en-IN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 &amp; Selection:</a:t>
            </a:r>
            <a:endParaRPr lang="en-I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Utilized random forest regressor to determine significant features.</a:t>
            </a:r>
          </a:p>
          <a:p>
            <a:pPr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Created datasets based on importance: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High_Imp_Feature_Dataset</a:t>
            </a:r>
            <a:endParaRPr lang="en-IN" sz="16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Medium_Imp_Feature_Dataset</a:t>
            </a:r>
            <a:endParaRPr lang="en-IN" sz="16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Low_Imp_Feature_Dataset</a:t>
            </a:r>
            <a:endParaRPr lang="en-IN" sz="16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  <a:tabLst>
                <a:tab pos="2243138" algn="l"/>
              </a:tabLst>
            </a:pPr>
            <a:r>
              <a:rPr lang="en-IN" sz="1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Selected top features for model construction.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277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2000">
        <p:circle/>
      </p:transition>
    </mc:Choice>
    <mc:Fallback xmlns="">
      <p:transition spd="slow" advClick="0" advTm="2000">
        <p:circl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</TotalTime>
  <Words>731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Gill Sans MT</vt:lpstr>
      <vt:lpstr>Helvetica Neue</vt:lpstr>
      <vt:lpstr>Söhne</vt:lpstr>
      <vt:lpstr>Times New Roman</vt:lpstr>
      <vt:lpstr>Times New Roman'</vt:lpstr>
      <vt:lpstr>Wingdings</vt:lpstr>
      <vt:lpstr>Gallery</vt:lpstr>
      <vt:lpstr>Big Mart Sales Prediction</vt:lpstr>
      <vt:lpstr>Members of Group 2</vt:lpstr>
      <vt:lpstr> Contents </vt:lpstr>
      <vt:lpstr>BUSINESS OBJECTIVE</vt:lpstr>
      <vt:lpstr>ABOUT DATASET </vt:lpstr>
      <vt:lpstr>LIBRARIES USED</vt:lpstr>
      <vt:lpstr>EXPLORATORY DATA ANALYSIS (EDA) &amp; DATA CLEANING   </vt:lpstr>
      <vt:lpstr> Data Visualization &amp; Feature Engineering</vt:lpstr>
      <vt:lpstr>PowerPoint Presentation</vt:lpstr>
      <vt:lpstr> MODEL BUILDING</vt:lpstr>
      <vt:lpstr>PowerPoint Presentation</vt:lpstr>
      <vt:lpstr>DEPLOYMENT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Mart Sales Prediction</dc:title>
  <dc:creator>tom joseph</dc:creator>
  <cp:lastModifiedBy>vyshnavi kolla</cp:lastModifiedBy>
  <cp:revision>12</cp:revision>
  <dcterms:created xsi:type="dcterms:W3CDTF">2024-01-02T03:35:49Z</dcterms:created>
  <dcterms:modified xsi:type="dcterms:W3CDTF">2024-02-03T09:10:42Z</dcterms:modified>
</cp:coreProperties>
</file>

<file path=docProps/thumbnail.jpeg>
</file>